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66" r:id="rId4"/>
    <p:sldId id="258" r:id="rId5"/>
    <p:sldId id="259" r:id="rId6"/>
    <p:sldId id="263" r:id="rId7"/>
    <p:sldId id="265" r:id="rId8"/>
    <p:sldId id="262" r:id="rId9"/>
    <p:sldId id="261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A2DD"/>
    <a:srgbClr val="2579A8"/>
    <a:srgbClr val="1B21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22" d="100"/>
          <a:sy n="122" d="100"/>
        </p:scale>
        <p:origin x="-9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Zeszy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dirty="0"/>
              <a:t>Koszty energii w eksploatacji </a:t>
            </a:r>
            <a:br>
              <a:rPr lang="pl-PL" dirty="0"/>
            </a:br>
            <a:r>
              <a:rPr lang="pl-PL" dirty="0"/>
              <a:t>autobusów elektrycznych</a:t>
            </a:r>
          </a:p>
        </c:rich>
      </c:tx>
      <c:layout>
        <c:manualLayout>
          <c:xMode val="edge"/>
          <c:yMode val="edge"/>
          <c:x val="0.2642707786526684"/>
          <c:y val="2.777777777777777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Arkusz1!$H$9</c:f>
              <c:strCache>
                <c:ptCount val="1"/>
                <c:pt idx="0">
                  <c:v>Koszty energii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Arkusz1!$E$10:$E$13</c:f>
              <c:numCache>
                <c:formatCode>General</c:formatCode>
                <c:ptCount val="4"/>
                <c:pt idx="0">
                  <c:v>2021</c:v>
                </c:pt>
                <c:pt idx="1">
                  <c:v>2023</c:v>
                </c:pt>
                <c:pt idx="2">
                  <c:v>2025</c:v>
                </c:pt>
                <c:pt idx="3">
                  <c:v>2028</c:v>
                </c:pt>
              </c:numCache>
            </c:numRef>
          </c:cat>
          <c:val>
            <c:numRef>
              <c:f>Arkusz1!$H$10:$H$13</c:f>
              <c:numCache>
                <c:formatCode>_("zł"* #,##0.00_);_("zł"* \(#,##0.00\);_("zł"* "-"??_);_(@_)</c:formatCode>
                <c:ptCount val="4"/>
                <c:pt idx="0">
                  <c:v>1156320</c:v>
                </c:pt>
                <c:pt idx="1">
                  <c:v>2519880</c:v>
                </c:pt>
                <c:pt idx="2">
                  <c:v>6656400</c:v>
                </c:pt>
                <c:pt idx="3">
                  <c:v>13582500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A3-4A77-ACBF-85A5739CC4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3055872"/>
        <c:axId val="143987456"/>
      </c:barChart>
      <c:catAx>
        <c:axId val="14305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987456"/>
        <c:crosses val="autoZero"/>
        <c:auto val="1"/>
        <c:lblAlgn val="ctr"/>
        <c:lblOffset val="100"/>
        <c:noMultiLvlLbl val="0"/>
      </c:catAx>
      <c:valAx>
        <c:axId val="14398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\ &quot;zł&quot;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l-PL"/>
          </a:p>
        </c:txPr>
        <c:crossAx val="143055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pl-PL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D9019-EE5F-4864-9D13-CAC19DA98480}" type="doc">
      <dgm:prSet loTypeId="urn:microsoft.com/office/officeart/2005/8/layout/radial6" loCatId="cycle" qsTypeId="urn:microsoft.com/office/officeart/2005/8/quickstyle/simple4" qsCatId="simple" csTypeId="urn:microsoft.com/office/officeart/2005/8/colors/accent0_2" csCatId="mainScheme" phldr="1"/>
      <dgm:spPr/>
      <dgm:t>
        <a:bodyPr/>
        <a:lstStyle/>
        <a:p>
          <a:endParaRPr lang="pl-PL"/>
        </a:p>
      </dgm:t>
    </dgm:pt>
    <dgm:pt modelId="{24FE626B-9FC6-4606-BD9E-997752E92565}">
      <dgm:prSet phldrT="[Tekst]"/>
      <dgm:spPr/>
      <dgm:t>
        <a:bodyPr/>
        <a:lstStyle/>
        <a:p>
          <a:r>
            <a:rPr lang="pl-PL" b="1" dirty="0"/>
            <a:t>WROCŁAWSKA STRETEGIA ROZWOJU ELEKTROMOBILNOŚCI</a:t>
          </a:r>
        </a:p>
      </dgm:t>
    </dgm:pt>
    <dgm:pt modelId="{C36A6DDB-B5AF-422A-88FC-6D0B55CD6208}" type="parTrans" cxnId="{963DF478-183A-49F7-A6F6-AA60071E5872}">
      <dgm:prSet/>
      <dgm:spPr/>
      <dgm:t>
        <a:bodyPr/>
        <a:lstStyle/>
        <a:p>
          <a:endParaRPr lang="pl-PL" b="1"/>
        </a:p>
      </dgm:t>
    </dgm:pt>
    <dgm:pt modelId="{9283F956-A1FB-4D71-9A1D-89EE4889C334}" type="sibTrans" cxnId="{963DF478-183A-49F7-A6F6-AA60071E5872}">
      <dgm:prSet/>
      <dgm:spPr/>
      <dgm:t>
        <a:bodyPr/>
        <a:lstStyle/>
        <a:p>
          <a:endParaRPr lang="pl-PL" b="1"/>
        </a:p>
      </dgm:t>
    </dgm:pt>
    <dgm:pt modelId="{0391A9B2-B4FE-4ED2-9987-2CF266EC5602}">
      <dgm:prSet phldrT="[Tekst]"/>
      <dgm:spPr/>
      <dgm:t>
        <a:bodyPr/>
        <a:lstStyle/>
        <a:p>
          <a:r>
            <a:rPr lang="pl-PL" b="1" dirty="0"/>
            <a:t>DOKUMENT ŚRODOWISKOWY</a:t>
          </a:r>
        </a:p>
      </dgm:t>
    </dgm:pt>
    <dgm:pt modelId="{F44402DA-2C3D-4FC4-BEF1-5ED861E2B035}" type="parTrans" cxnId="{68000CC5-C789-4245-BF2A-2DDC8ECED67A}">
      <dgm:prSet/>
      <dgm:spPr/>
      <dgm:t>
        <a:bodyPr/>
        <a:lstStyle/>
        <a:p>
          <a:endParaRPr lang="pl-PL" b="1"/>
        </a:p>
      </dgm:t>
    </dgm:pt>
    <dgm:pt modelId="{79335D21-572A-4F62-AC69-9145F166C65C}" type="sibTrans" cxnId="{68000CC5-C789-4245-BF2A-2DDC8ECED67A}">
      <dgm:prSet/>
      <dgm:spPr/>
      <dgm:t>
        <a:bodyPr/>
        <a:lstStyle/>
        <a:p>
          <a:endParaRPr lang="pl-PL" b="1"/>
        </a:p>
      </dgm:t>
    </dgm:pt>
    <dgm:pt modelId="{0C3C7AFC-FA46-43B2-91AA-2B5E80E859A4}">
      <dgm:prSet phldrT="[Tekst]"/>
      <dgm:spPr/>
      <dgm:t>
        <a:bodyPr/>
        <a:lstStyle/>
        <a:p>
          <a:r>
            <a:rPr lang="pl-PL" b="1" dirty="0"/>
            <a:t>DOKUMENT ANALITYCZNY</a:t>
          </a:r>
        </a:p>
      </dgm:t>
    </dgm:pt>
    <dgm:pt modelId="{70F85EC9-57C0-471A-9A4F-2FD94A9081F5}" type="parTrans" cxnId="{13B8EB78-380D-4C53-A47E-3313AE2904CE}">
      <dgm:prSet/>
      <dgm:spPr/>
      <dgm:t>
        <a:bodyPr/>
        <a:lstStyle/>
        <a:p>
          <a:endParaRPr lang="pl-PL" b="1"/>
        </a:p>
      </dgm:t>
    </dgm:pt>
    <dgm:pt modelId="{F3C920C7-4DFA-4F98-9205-108F92263779}" type="sibTrans" cxnId="{13B8EB78-380D-4C53-A47E-3313AE2904CE}">
      <dgm:prSet/>
      <dgm:spPr/>
      <dgm:t>
        <a:bodyPr/>
        <a:lstStyle/>
        <a:p>
          <a:endParaRPr lang="pl-PL" b="1"/>
        </a:p>
      </dgm:t>
    </dgm:pt>
    <dgm:pt modelId="{FA6BF899-5260-4347-AE23-6D092848E483}">
      <dgm:prSet phldrT="[Tekst]"/>
      <dgm:spPr/>
      <dgm:t>
        <a:bodyPr/>
        <a:lstStyle/>
        <a:p>
          <a:r>
            <a:rPr lang="pl-PL" b="1" dirty="0"/>
            <a:t>DOKUMENT STRATEGICZNY</a:t>
          </a:r>
        </a:p>
      </dgm:t>
    </dgm:pt>
    <dgm:pt modelId="{5CD8E411-1199-4804-91E7-EB1132C92674}" type="parTrans" cxnId="{86777BE9-DB43-4226-ADFF-987C92A9E0B1}">
      <dgm:prSet/>
      <dgm:spPr/>
      <dgm:t>
        <a:bodyPr/>
        <a:lstStyle/>
        <a:p>
          <a:endParaRPr lang="pl-PL" b="1"/>
        </a:p>
      </dgm:t>
    </dgm:pt>
    <dgm:pt modelId="{221FDCA3-52BC-4520-9993-28CEA820DF28}" type="sibTrans" cxnId="{86777BE9-DB43-4226-ADFF-987C92A9E0B1}">
      <dgm:prSet/>
      <dgm:spPr/>
      <dgm:t>
        <a:bodyPr/>
        <a:lstStyle/>
        <a:p>
          <a:endParaRPr lang="pl-PL" b="1"/>
        </a:p>
      </dgm:t>
    </dgm:pt>
    <dgm:pt modelId="{29D52564-E053-4602-8AC0-B84F657A443E}" type="pres">
      <dgm:prSet presAssocID="{68BD9019-EE5F-4864-9D13-CAC19DA984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BE15F4D7-710E-4015-BA9C-65E083C484D5}" type="pres">
      <dgm:prSet presAssocID="{24FE626B-9FC6-4606-BD9E-997752E92565}" presName="centerShape" presStyleLbl="node0" presStyleIdx="0" presStyleCnt="1"/>
      <dgm:spPr/>
      <dgm:t>
        <a:bodyPr/>
        <a:lstStyle/>
        <a:p>
          <a:endParaRPr lang="pl-PL"/>
        </a:p>
      </dgm:t>
    </dgm:pt>
    <dgm:pt modelId="{47F5961B-2CCD-41A2-9DA7-3A6DC61663A4}" type="pres">
      <dgm:prSet presAssocID="{0391A9B2-B4FE-4ED2-9987-2CF266EC560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5578D4C-AE76-48C6-8B7E-3A061313AA28}" type="pres">
      <dgm:prSet presAssocID="{0391A9B2-B4FE-4ED2-9987-2CF266EC5602}" presName="dummy" presStyleCnt="0"/>
      <dgm:spPr/>
    </dgm:pt>
    <dgm:pt modelId="{5B2CE6C8-8567-4088-A1CC-CC06B25E6026}" type="pres">
      <dgm:prSet presAssocID="{79335D21-572A-4F62-AC69-9145F166C65C}" presName="sibTrans" presStyleLbl="sibTrans2D1" presStyleIdx="0" presStyleCnt="3"/>
      <dgm:spPr/>
      <dgm:t>
        <a:bodyPr/>
        <a:lstStyle/>
        <a:p>
          <a:endParaRPr lang="pl-PL"/>
        </a:p>
      </dgm:t>
    </dgm:pt>
    <dgm:pt modelId="{3F1446AD-16A8-4993-9401-25E307F2B0F3}" type="pres">
      <dgm:prSet presAssocID="{0C3C7AFC-FA46-43B2-91AA-2B5E80E859A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BF96081-1EF3-48A3-BE8A-3AB049D6459F}" type="pres">
      <dgm:prSet presAssocID="{0C3C7AFC-FA46-43B2-91AA-2B5E80E859A4}" presName="dummy" presStyleCnt="0"/>
      <dgm:spPr/>
    </dgm:pt>
    <dgm:pt modelId="{D11CCE22-2459-4519-BC24-A68573E76D59}" type="pres">
      <dgm:prSet presAssocID="{F3C920C7-4DFA-4F98-9205-108F92263779}" presName="sibTrans" presStyleLbl="sibTrans2D1" presStyleIdx="1" presStyleCnt="3"/>
      <dgm:spPr/>
      <dgm:t>
        <a:bodyPr/>
        <a:lstStyle/>
        <a:p>
          <a:endParaRPr lang="pl-PL"/>
        </a:p>
      </dgm:t>
    </dgm:pt>
    <dgm:pt modelId="{ED462C4C-7C90-4F8C-911D-B82A753D53EE}" type="pres">
      <dgm:prSet presAssocID="{FA6BF899-5260-4347-AE23-6D092848E48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8B95B0B-A618-4C57-B82B-971E9A5EB7D9}" type="pres">
      <dgm:prSet presAssocID="{FA6BF899-5260-4347-AE23-6D092848E483}" presName="dummy" presStyleCnt="0"/>
      <dgm:spPr/>
    </dgm:pt>
    <dgm:pt modelId="{8318C5E0-D3DA-4A4B-B030-23A5D55A1457}" type="pres">
      <dgm:prSet presAssocID="{221FDCA3-52BC-4520-9993-28CEA820DF28}" presName="sibTrans" presStyleLbl="sibTrans2D1" presStyleIdx="2" presStyleCnt="3"/>
      <dgm:spPr/>
      <dgm:t>
        <a:bodyPr/>
        <a:lstStyle/>
        <a:p>
          <a:endParaRPr lang="pl-PL"/>
        </a:p>
      </dgm:t>
    </dgm:pt>
  </dgm:ptLst>
  <dgm:cxnLst>
    <dgm:cxn modelId="{8E079929-C6A2-4238-A879-2E98C58725D0}" type="presOf" srcId="{221FDCA3-52BC-4520-9993-28CEA820DF28}" destId="{8318C5E0-D3DA-4A4B-B030-23A5D55A1457}" srcOrd="0" destOrd="0" presId="urn:microsoft.com/office/officeart/2005/8/layout/radial6"/>
    <dgm:cxn modelId="{963DF478-183A-49F7-A6F6-AA60071E5872}" srcId="{68BD9019-EE5F-4864-9D13-CAC19DA98480}" destId="{24FE626B-9FC6-4606-BD9E-997752E92565}" srcOrd="0" destOrd="0" parTransId="{C36A6DDB-B5AF-422A-88FC-6D0B55CD6208}" sibTransId="{9283F956-A1FB-4D71-9A1D-89EE4889C334}"/>
    <dgm:cxn modelId="{B9987C91-4055-473F-8F70-086912CC5467}" type="presOf" srcId="{68BD9019-EE5F-4864-9D13-CAC19DA98480}" destId="{29D52564-E053-4602-8AC0-B84F657A443E}" srcOrd="0" destOrd="0" presId="urn:microsoft.com/office/officeart/2005/8/layout/radial6"/>
    <dgm:cxn modelId="{13B8EB78-380D-4C53-A47E-3313AE2904CE}" srcId="{24FE626B-9FC6-4606-BD9E-997752E92565}" destId="{0C3C7AFC-FA46-43B2-91AA-2B5E80E859A4}" srcOrd="1" destOrd="0" parTransId="{70F85EC9-57C0-471A-9A4F-2FD94A9081F5}" sibTransId="{F3C920C7-4DFA-4F98-9205-108F92263779}"/>
    <dgm:cxn modelId="{E7420DA9-4896-4EDB-A0E7-45F5D8C33447}" type="presOf" srcId="{0C3C7AFC-FA46-43B2-91AA-2B5E80E859A4}" destId="{3F1446AD-16A8-4993-9401-25E307F2B0F3}" srcOrd="0" destOrd="0" presId="urn:microsoft.com/office/officeart/2005/8/layout/radial6"/>
    <dgm:cxn modelId="{9201B935-2BBD-4504-A492-87FE8E98B51F}" type="presOf" srcId="{0391A9B2-B4FE-4ED2-9987-2CF266EC5602}" destId="{47F5961B-2CCD-41A2-9DA7-3A6DC61663A4}" srcOrd="0" destOrd="0" presId="urn:microsoft.com/office/officeart/2005/8/layout/radial6"/>
    <dgm:cxn modelId="{2FBFEB18-16A4-472F-9A38-64999357A721}" type="presOf" srcId="{24FE626B-9FC6-4606-BD9E-997752E92565}" destId="{BE15F4D7-710E-4015-BA9C-65E083C484D5}" srcOrd="0" destOrd="0" presId="urn:microsoft.com/office/officeart/2005/8/layout/radial6"/>
    <dgm:cxn modelId="{68000CC5-C789-4245-BF2A-2DDC8ECED67A}" srcId="{24FE626B-9FC6-4606-BD9E-997752E92565}" destId="{0391A9B2-B4FE-4ED2-9987-2CF266EC5602}" srcOrd="0" destOrd="0" parTransId="{F44402DA-2C3D-4FC4-BEF1-5ED861E2B035}" sibTransId="{79335D21-572A-4F62-AC69-9145F166C65C}"/>
    <dgm:cxn modelId="{904D3BB0-2E78-47D8-BBE6-79C4A640ABAE}" type="presOf" srcId="{FA6BF899-5260-4347-AE23-6D092848E483}" destId="{ED462C4C-7C90-4F8C-911D-B82A753D53EE}" srcOrd="0" destOrd="0" presId="urn:microsoft.com/office/officeart/2005/8/layout/radial6"/>
    <dgm:cxn modelId="{86777BE9-DB43-4226-ADFF-987C92A9E0B1}" srcId="{24FE626B-9FC6-4606-BD9E-997752E92565}" destId="{FA6BF899-5260-4347-AE23-6D092848E483}" srcOrd="2" destOrd="0" parTransId="{5CD8E411-1199-4804-91E7-EB1132C92674}" sibTransId="{221FDCA3-52BC-4520-9993-28CEA820DF28}"/>
    <dgm:cxn modelId="{C1260E27-2DAB-43D0-8D8A-BBD0CFBA3B81}" type="presOf" srcId="{79335D21-572A-4F62-AC69-9145F166C65C}" destId="{5B2CE6C8-8567-4088-A1CC-CC06B25E6026}" srcOrd="0" destOrd="0" presId="urn:microsoft.com/office/officeart/2005/8/layout/radial6"/>
    <dgm:cxn modelId="{49F14132-6230-4B87-86F2-4F45D0F668CA}" type="presOf" srcId="{F3C920C7-4DFA-4F98-9205-108F92263779}" destId="{D11CCE22-2459-4519-BC24-A68573E76D59}" srcOrd="0" destOrd="0" presId="urn:microsoft.com/office/officeart/2005/8/layout/radial6"/>
    <dgm:cxn modelId="{8457E87B-EF2C-44E2-B1F5-5ACDCA9988C0}" type="presParOf" srcId="{29D52564-E053-4602-8AC0-B84F657A443E}" destId="{BE15F4D7-710E-4015-BA9C-65E083C484D5}" srcOrd="0" destOrd="0" presId="urn:microsoft.com/office/officeart/2005/8/layout/radial6"/>
    <dgm:cxn modelId="{EF5007D5-38FF-4D0B-B616-29E5C5329243}" type="presParOf" srcId="{29D52564-E053-4602-8AC0-B84F657A443E}" destId="{47F5961B-2CCD-41A2-9DA7-3A6DC61663A4}" srcOrd="1" destOrd="0" presId="urn:microsoft.com/office/officeart/2005/8/layout/radial6"/>
    <dgm:cxn modelId="{8D6445B4-53B7-4631-9925-0B3E4FE2EE8E}" type="presParOf" srcId="{29D52564-E053-4602-8AC0-B84F657A443E}" destId="{75578D4C-AE76-48C6-8B7E-3A061313AA28}" srcOrd="2" destOrd="0" presId="urn:microsoft.com/office/officeart/2005/8/layout/radial6"/>
    <dgm:cxn modelId="{8F695A0A-2E33-4B08-ABFD-9DFC8FFC5414}" type="presParOf" srcId="{29D52564-E053-4602-8AC0-B84F657A443E}" destId="{5B2CE6C8-8567-4088-A1CC-CC06B25E6026}" srcOrd="3" destOrd="0" presId="urn:microsoft.com/office/officeart/2005/8/layout/radial6"/>
    <dgm:cxn modelId="{4C7CDBFC-A457-4FD6-AAFD-4022BB893C4F}" type="presParOf" srcId="{29D52564-E053-4602-8AC0-B84F657A443E}" destId="{3F1446AD-16A8-4993-9401-25E307F2B0F3}" srcOrd="4" destOrd="0" presId="urn:microsoft.com/office/officeart/2005/8/layout/radial6"/>
    <dgm:cxn modelId="{A97BB0BD-0689-4F7D-BA47-A2B8F451E690}" type="presParOf" srcId="{29D52564-E053-4602-8AC0-B84F657A443E}" destId="{3BF96081-1EF3-48A3-BE8A-3AB049D6459F}" srcOrd="5" destOrd="0" presId="urn:microsoft.com/office/officeart/2005/8/layout/radial6"/>
    <dgm:cxn modelId="{21B5620A-A9BD-4583-B538-FFD8F6D7B6A2}" type="presParOf" srcId="{29D52564-E053-4602-8AC0-B84F657A443E}" destId="{D11CCE22-2459-4519-BC24-A68573E76D59}" srcOrd="6" destOrd="0" presId="urn:microsoft.com/office/officeart/2005/8/layout/radial6"/>
    <dgm:cxn modelId="{28F099A9-6228-4993-9681-68DD2686230C}" type="presParOf" srcId="{29D52564-E053-4602-8AC0-B84F657A443E}" destId="{ED462C4C-7C90-4F8C-911D-B82A753D53EE}" srcOrd="7" destOrd="0" presId="urn:microsoft.com/office/officeart/2005/8/layout/radial6"/>
    <dgm:cxn modelId="{4F932FAB-D58B-47DC-B80C-228AA86C277B}" type="presParOf" srcId="{29D52564-E053-4602-8AC0-B84F657A443E}" destId="{38B95B0B-A618-4C57-B82B-971E9A5EB7D9}" srcOrd="8" destOrd="0" presId="urn:microsoft.com/office/officeart/2005/8/layout/radial6"/>
    <dgm:cxn modelId="{5520A822-D06A-4671-890C-5A4D7E4F319E}" type="presParOf" srcId="{29D52564-E053-4602-8AC0-B84F657A443E}" destId="{8318C5E0-D3DA-4A4B-B030-23A5D55A1457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8C5E0-D3DA-4A4B-B030-23A5D55A1457}">
      <dsp:nvSpPr>
        <dsp:cNvPr id="0" name=""/>
        <dsp:cNvSpPr/>
      </dsp:nvSpPr>
      <dsp:spPr>
        <a:xfrm>
          <a:off x="1926298" y="545366"/>
          <a:ext cx="3640636" cy="3640636"/>
        </a:xfrm>
        <a:prstGeom prst="blockArc">
          <a:avLst>
            <a:gd name="adj1" fmla="val 9000000"/>
            <a:gd name="adj2" fmla="val 16200000"/>
            <a:gd name="adj3" fmla="val 464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11CCE22-2459-4519-BC24-A68573E76D59}">
      <dsp:nvSpPr>
        <dsp:cNvPr id="0" name=""/>
        <dsp:cNvSpPr/>
      </dsp:nvSpPr>
      <dsp:spPr>
        <a:xfrm>
          <a:off x="1926298" y="545366"/>
          <a:ext cx="3640636" cy="3640636"/>
        </a:xfrm>
        <a:prstGeom prst="blockArc">
          <a:avLst>
            <a:gd name="adj1" fmla="val 1800000"/>
            <a:gd name="adj2" fmla="val 9000000"/>
            <a:gd name="adj3" fmla="val 464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2CE6C8-8567-4088-A1CC-CC06B25E6026}">
      <dsp:nvSpPr>
        <dsp:cNvPr id="0" name=""/>
        <dsp:cNvSpPr/>
      </dsp:nvSpPr>
      <dsp:spPr>
        <a:xfrm>
          <a:off x="1926298" y="545366"/>
          <a:ext cx="3640636" cy="3640636"/>
        </a:xfrm>
        <a:prstGeom prst="blockArc">
          <a:avLst>
            <a:gd name="adj1" fmla="val 16200000"/>
            <a:gd name="adj2" fmla="val 1800000"/>
            <a:gd name="adj3" fmla="val 464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E15F4D7-710E-4015-BA9C-65E083C484D5}">
      <dsp:nvSpPr>
        <dsp:cNvPr id="0" name=""/>
        <dsp:cNvSpPr/>
      </dsp:nvSpPr>
      <dsp:spPr>
        <a:xfrm>
          <a:off x="2908750" y="1527818"/>
          <a:ext cx="1675732" cy="167573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000" b="1" kern="1200" dirty="0"/>
            <a:t>WROCŁAWSKA STRETEGIA ROZWOJU ELEKTROMOBILNOŚCI</a:t>
          </a:r>
        </a:p>
      </dsp:txBody>
      <dsp:txXfrm>
        <a:off x="3154155" y="1773223"/>
        <a:ext cx="1184922" cy="1184922"/>
      </dsp:txXfrm>
    </dsp:sp>
    <dsp:sp modelId="{47F5961B-2CCD-41A2-9DA7-3A6DC61663A4}">
      <dsp:nvSpPr>
        <dsp:cNvPr id="0" name=""/>
        <dsp:cNvSpPr/>
      </dsp:nvSpPr>
      <dsp:spPr>
        <a:xfrm>
          <a:off x="3160110" y="1088"/>
          <a:ext cx="1173012" cy="11730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/>
            <a:t>DOKUMENT ŚRODOWISKOWY</a:t>
          </a:r>
        </a:p>
      </dsp:txBody>
      <dsp:txXfrm>
        <a:off x="3331894" y="172872"/>
        <a:ext cx="829444" cy="829444"/>
      </dsp:txXfrm>
    </dsp:sp>
    <dsp:sp modelId="{3F1446AD-16A8-4993-9401-25E307F2B0F3}">
      <dsp:nvSpPr>
        <dsp:cNvPr id="0" name=""/>
        <dsp:cNvSpPr/>
      </dsp:nvSpPr>
      <dsp:spPr>
        <a:xfrm>
          <a:off x="4699980" y="2668223"/>
          <a:ext cx="1173012" cy="11730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/>
            <a:t>DOKUMENT ANALITYCZNY</a:t>
          </a:r>
        </a:p>
      </dsp:txBody>
      <dsp:txXfrm>
        <a:off x="4871764" y="2840007"/>
        <a:ext cx="829444" cy="829444"/>
      </dsp:txXfrm>
    </dsp:sp>
    <dsp:sp modelId="{ED462C4C-7C90-4F8C-911D-B82A753D53EE}">
      <dsp:nvSpPr>
        <dsp:cNvPr id="0" name=""/>
        <dsp:cNvSpPr/>
      </dsp:nvSpPr>
      <dsp:spPr>
        <a:xfrm>
          <a:off x="1620239" y="2668223"/>
          <a:ext cx="1173012" cy="117301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800" b="1" kern="1200" dirty="0"/>
            <a:t>DOKUMENT STRATEGICZNY</a:t>
          </a:r>
        </a:p>
      </dsp:txBody>
      <dsp:txXfrm>
        <a:off x="1792023" y="2840007"/>
        <a:ext cx="829444" cy="829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xmlns="" id="{05B49B61-2FF9-4E48-88FE-E71E168C82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028A64BA-2450-4E57-994D-1DA0E65DF8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57B27-F7AA-4678-8245-08FE0C495259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F3EC4469-88E8-43F2-AC96-41C27BD72E3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096A00FA-E465-4F6B-9226-B930E97730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F5C96-BF33-4AE9-8917-6E765C34B0B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04480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D4DD07-FF95-4B59-8E18-6C0964A561C7}" type="datetimeFigureOut">
              <a:rPr lang="pl-PL" smtClean="0"/>
              <a:t>18.05.2020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4EB03-88DC-42D8-BA62-629554DAF3C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118171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6B59EF0-1FA1-4AAD-B18B-7AFA998CB6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0F21F1EC-78BC-4281-98D4-65C3EF82C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A139B52D-6F5D-4D2D-A187-D6CFB1B00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089F6-C810-4F93-9AF2-2E03B1B1105F}" type="datetime1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BE4907C-0F87-4FE7-A309-92C3487BE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B07761B-3C98-4F08-BD25-9B0EABECD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31C5-102B-4046-8670-111419B51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4448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0534506-BFD4-4AE3-B3A3-C326C9B1AA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882641A3-CB75-403B-A0E6-E62653633B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E2FEB07C-2949-4F0E-9C2D-8E64F6FBC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1B15D-CEA5-4FFA-A1F8-579C84CFEA12}" type="datetime1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77099D1-DF75-4059-8ADB-8A61099D5B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7CF14D7-7F4E-44E5-BC47-E2795467D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31C5-102B-4046-8670-111419B51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91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056740CF-61CD-4696-84CC-241551D0F3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601C9549-B68D-48FC-9ED1-C5DCCCF217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5DC54FDB-07E8-4F55-A37D-1E85C0E8E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61CCD-15C2-4231-AE0B-18B147711259}" type="datetime1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5FC3109C-C5C0-4ACA-A71D-B5098207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D27BEC7-7B6A-4BFB-8F86-F63271D2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31C5-102B-4046-8670-111419B51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0028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FD7083A-33DB-4493-B88C-83369C96E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09B4829-7697-47B0-B1B5-540EB9E89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8C6F91AB-4A05-4DA9-A3C9-63D9CB65F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E73B4-F38D-4FA2-8E73-4DFD2000A668}" type="datetime1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E07E924-8724-48B7-92BD-31DF32239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3DCAC706-DBDD-4913-8859-A07D827CC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31C5-102B-4046-8670-111419B51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0631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430CAC-2CC0-4B71-B2CA-86C4159FE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C052A288-96DB-4037-8D16-310CF00D0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2AE4AA9F-C525-4F90-8CC1-62B1B83F6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291BE-55A1-4789-9271-C2F612BB601A}" type="datetime1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A2D1E2E-22BC-4A1A-B442-5A5CD583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1CF0F44-25F6-4283-B12A-221648676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31C5-102B-4046-8670-111419B51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158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CA4095A-C980-41D1-9AD5-8E86DD31C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86D7DAE-BAFE-42F2-A0E9-7BE8A1A1BA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AF74E0BA-02D4-4410-9A06-F49C17CD0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BFFEDD9-7B11-4912-BAF9-11C21EDB4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60F9A-DB05-4D26-ACF7-179F1E0DC931}" type="datetime1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7F9C2456-F8BB-4916-9E78-AA6125ED6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FBD7B3BC-D332-4F68-8A8B-2D3C7C6B0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31C5-102B-4046-8670-111419B51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7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15A556C-F911-4ED1-A1DA-6441B3754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F8CB81D-E628-4DB8-A451-E527565BE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2A4A706A-1CAE-4514-8AC1-1710E2E1A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96BCAE5F-C3C0-47E6-B865-887853950E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5916C6D3-AE06-4AC7-9C55-EBDF2335CD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9F244BA3-05A3-471B-8391-378BBDE56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A953-69A7-4FCA-B28F-C289A9486E2F}" type="datetime1">
              <a:rPr lang="pl-PL" smtClean="0"/>
              <a:t>18.05.2020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5FF5B31-19D3-4A5F-82E4-C1901FF17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354BE8AA-CD05-4F28-A5FF-49FECE3ED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31C5-102B-4046-8670-111419B51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25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00D63B7-E56B-477C-B5DC-E4A5FF78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C0336FFF-846A-4FD6-A224-AF89F7646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6698F-7461-4223-B5A4-109B2A3C7218}" type="datetime1">
              <a:rPr lang="pl-PL" smtClean="0"/>
              <a:t>18.05.2020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5BB0AF32-F45A-4973-8D66-618F33807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82E1014-C180-4D4A-B3FE-3B73DE188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31C5-102B-4046-8670-111419B51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58614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E3164A8F-6ABC-485C-9358-40285CE0D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56A5D-9A71-468B-9F80-D2DE6FC72B45}" type="datetime1">
              <a:rPr lang="pl-PL" smtClean="0"/>
              <a:t>18.05.2020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0B4EE38A-F679-4564-B05F-F782CCE85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306AAA9E-386C-4B02-ADC0-7A244926B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31C5-102B-4046-8670-111419B51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0947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57F0150-415D-4056-AA4E-85154A29F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3432AEE-8E17-453A-AEAE-110649BAE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BD4EBB7-841E-498A-8958-F23D70954C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87B7D414-682C-4876-98DF-EDB76D97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E6D15-322F-4701-B680-EDB0D6C39AE3}" type="datetime1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25383ACE-339C-4EEC-AE36-8C512C7C3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B64E6EE9-8688-4701-AC10-89383E34E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31C5-102B-4046-8670-111419B51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7167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3BCFA91-D718-4218-8D98-E839AB398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D53BACF1-B6F7-4538-BFDD-5994665394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23F5B584-EF0E-4845-B2E9-8F47B844E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04FA529E-2BFC-4A5F-B992-E56FBFA8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C0F6C-8F7A-4975-BF02-582656E37A1D}" type="datetime1">
              <a:rPr lang="pl-PL" smtClean="0"/>
              <a:t>18.05.2020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ED300D3B-D0A2-40D9-B6BF-3D0F4B875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1373A22A-E8B7-4A60-AA72-2E964CAC5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D31C5-102B-4046-8670-111419B51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89376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51AD4FBD-CC7A-4A57-9B21-750846AC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F8B743B1-6E88-46AA-8055-5EB65BC96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8C01ADA-5FBB-4F48-B93D-555DA6A721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F1794F-493C-4DFC-AA0D-AA84503A692A}" type="datetime1">
              <a:rPr lang="pl-PL" smtClean="0"/>
              <a:t>18.05.2020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563D794-1249-4AF2-BAB0-1DFEC5107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4097C37-79E0-408C-848C-22BE7A16BF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D31C5-102B-4046-8670-111419B51E2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8249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svg"/><Relationship Id="rId4" Type="http://schemas.openxmlformats.org/officeDocument/2006/relationships/image" Target="../media/image8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34781CBE-CDB4-4BA9-BFEC-3D1781242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solidFill>
            <a:srgbClr val="1B2137"/>
          </a:solidFill>
          <a:ln>
            <a:solidFill>
              <a:srgbClr val="2579A8"/>
            </a:solidFill>
          </a:ln>
        </p:spPr>
      </p:pic>
      <p:pic>
        <p:nvPicPr>
          <p:cNvPr id="5" name="Grafika 1">
            <a:extLst>
              <a:ext uri="{FF2B5EF4-FFF2-40B4-BE49-F238E27FC236}">
                <a16:creationId xmlns:a16="http://schemas.microsoft.com/office/drawing/2014/main" xmlns="" id="{429B1554-DA88-4CA3-882A-984C3140429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7073" t="55855" r="25641" b="9773"/>
          <a:stretch/>
        </p:blipFill>
        <p:spPr bwMode="auto">
          <a:xfrm>
            <a:off x="6429829" y="1704633"/>
            <a:ext cx="4891314" cy="34487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01921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2CEC58D-FA31-4EBB-A874-D3E8F4AD7B13}"/>
              </a:ext>
            </a:extLst>
          </p:cNvPr>
          <p:cNvSpPr/>
          <p:nvPr/>
        </p:nvSpPr>
        <p:spPr>
          <a:xfrm>
            <a:off x="0" y="0"/>
            <a:ext cx="12192000" cy="854830"/>
          </a:xfrm>
          <a:prstGeom prst="rect">
            <a:avLst/>
          </a:prstGeom>
          <a:solidFill>
            <a:srgbClr val="2579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xmlns="" id="{940FA9B2-F74D-46AE-AF75-7EA673F5747D}"/>
              </a:ext>
            </a:extLst>
          </p:cNvPr>
          <p:cNvSpPr txBox="1">
            <a:spLocks/>
          </p:cNvSpPr>
          <p:nvPr/>
        </p:nvSpPr>
        <p:spPr>
          <a:xfrm>
            <a:off x="614363" y="88508"/>
            <a:ext cx="10116016" cy="6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Program GEPARD II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B099AF9D-043A-41FF-83D6-76B600E64603}"/>
              </a:ext>
            </a:extLst>
          </p:cNvPr>
          <p:cNvSpPr/>
          <p:nvPr/>
        </p:nvSpPr>
        <p:spPr>
          <a:xfrm>
            <a:off x="0" y="6076950"/>
            <a:ext cx="12192000" cy="778630"/>
          </a:xfrm>
          <a:prstGeom prst="rect">
            <a:avLst/>
          </a:prstGeom>
          <a:solidFill>
            <a:srgbClr val="1B2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012055FF-9CF8-4C02-8CAD-C528EF1CA08E}"/>
              </a:ext>
            </a:extLst>
          </p:cNvPr>
          <p:cNvSpPr txBox="1"/>
          <p:nvPr/>
        </p:nvSpPr>
        <p:spPr>
          <a:xfrm>
            <a:off x="614364" y="1351508"/>
            <a:ext cx="958841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800" b="1" dirty="0">
              <a:latin typeface="Franklin Gothic Medium" panose="020B0603020102020204" pitchFamily="34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Franklin Gothic Medium" panose="020B0603020102020204" pitchFamily="34" charset="0"/>
                <a:cs typeface="Calibri" panose="020F0502020204030204" pitchFamily="34" charset="0"/>
              </a:rPr>
              <a:t>Wrocławska Strategii Rozwoju Elektromobilności dofinansowana jest przez Narodowy Fundusz Ochrony Środowiska i Gospodarki Wodnej;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Franklin Gothic Medium" panose="020B0603020102020204" pitchFamily="34" charset="0"/>
                <a:cs typeface="Calibri" panose="020F0502020204030204" pitchFamily="34" charset="0"/>
              </a:rPr>
              <a:t>Forma dofinansowania: dotacja;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Franklin Gothic Medium" panose="020B0603020102020204" pitchFamily="34" charset="0"/>
                <a:cs typeface="Calibri" panose="020F0502020204030204" pitchFamily="34" charset="0"/>
              </a:rPr>
              <a:t>Intensywność dofinansowania: 100% kosztów opracowania Strategii;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Franklin Gothic Medium" panose="020B0603020102020204" pitchFamily="34" charset="0"/>
                <a:cs typeface="Calibri" panose="020F0502020204030204" pitchFamily="34" charset="0"/>
              </a:rPr>
              <a:t>NFOŚiGW wyznacza ogólną strukturę i kształt dokumentu;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000" b="1" dirty="0">
                <a:latin typeface="Franklin Gothic Medium" panose="020B0603020102020204" pitchFamily="34" charset="0"/>
                <a:cs typeface="Calibri" panose="020F0502020204030204" pitchFamily="34" charset="0"/>
              </a:rPr>
              <a:t>Warunkiem rozliczenia dotacji jest przyjęcie Strategii uchwałą Rady Miejskiej Wrocławia</a:t>
            </a:r>
          </a:p>
          <a:p>
            <a:pPr algn="ctr"/>
            <a:endParaRPr lang="pl-PL" sz="2800" b="1" dirty="0">
              <a:latin typeface="Century Gothic" panose="020B0502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D7810A2D-9443-490C-B76D-AB86F9BA47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5" y="3845317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591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3">
            <a:extLst>
              <a:ext uri="{FF2B5EF4-FFF2-40B4-BE49-F238E27FC236}">
                <a16:creationId xmlns:a16="http://schemas.microsoft.com/office/drawing/2014/main" xmlns="" id="{940FA9B2-F74D-46AE-AF75-7EA673F5747D}"/>
              </a:ext>
            </a:extLst>
          </p:cNvPr>
          <p:cNvSpPr txBox="1">
            <a:spLocks/>
          </p:cNvSpPr>
          <p:nvPr/>
        </p:nvSpPr>
        <p:spPr>
          <a:xfrm>
            <a:off x="614363" y="88508"/>
            <a:ext cx="10116016" cy="6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Cel -EPARD II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B099AF9D-043A-41FF-83D6-76B600E64603}"/>
              </a:ext>
            </a:extLst>
          </p:cNvPr>
          <p:cNvSpPr/>
          <p:nvPr/>
        </p:nvSpPr>
        <p:spPr>
          <a:xfrm>
            <a:off x="0" y="6076950"/>
            <a:ext cx="12192000" cy="7786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 descr="158750442339360354380899494833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" y="1449898"/>
            <a:ext cx="9953626" cy="5227126"/>
          </a:xfrm>
          <a:prstGeom prst="rect">
            <a:avLst/>
          </a:prstGeom>
        </p:spPr>
      </p:pic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62CEC58D-FA31-4EBB-A874-D3E8F4AD7B13}"/>
              </a:ext>
            </a:extLst>
          </p:cNvPr>
          <p:cNvSpPr/>
          <p:nvPr/>
        </p:nvSpPr>
        <p:spPr>
          <a:xfrm>
            <a:off x="0" y="0"/>
            <a:ext cx="12192000" cy="854830"/>
          </a:xfrm>
          <a:prstGeom prst="rect">
            <a:avLst/>
          </a:prstGeom>
          <a:solidFill>
            <a:srgbClr val="2579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71700" y="73472"/>
            <a:ext cx="93603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2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Strategie elektromobilności jako podstawa ubiegania się o dofinansowanie </a:t>
            </a:r>
            <a:br>
              <a:rPr lang="pl-PL" sz="2000" dirty="0">
                <a:solidFill>
                  <a:schemeClr val="bg1"/>
                </a:solidFill>
                <a:latin typeface="Franklin Gothic Heavy" panose="020B0903020102020204" pitchFamily="34" charset="0"/>
              </a:rPr>
            </a:br>
            <a:r>
              <a:rPr lang="pl-PL" sz="20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w nowej perspektywie budżetowej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1371600" y="981074"/>
            <a:ext cx="9058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srgbClr val="FF0000"/>
                </a:solidFill>
              </a:rPr>
              <a:t>Dokument ma być podstawowym kryterium w pozyskiwaniu środków pomocowych</a:t>
            </a:r>
          </a:p>
        </p:txBody>
      </p:sp>
    </p:spTree>
    <p:extLst>
      <p:ext uri="{BB962C8B-B14F-4D97-AF65-F5344CB8AC3E}">
        <p14:creationId xmlns:p14="http://schemas.microsoft.com/office/powerpoint/2010/main" val="1807975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2CEC58D-FA31-4EBB-A874-D3E8F4AD7B13}"/>
              </a:ext>
            </a:extLst>
          </p:cNvPr>
          <p:cNvSpPr/>
          <p:nvPr/>
        </p:nvSpPr>
        <p:spPr>
          <a:xfrm>
            <a:off x="0" y="0"/>
            <a:ext cx="12192000" cy="854830"/>
          </a:xfrm>
          <a:prstGeom prst="rect">
            <a:avLst/>
          </a:prstGeom>
          <a:solidFill>
            <a:srgbClr val="2579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xmlns="" id="{940FA9B2-F74D-46AE-AF75-7EA673F5747D}"/>
              </a:ext>
            </a:extLst>
          </p:cNvPr>
          <p:cNvSpPr txBox="1">
            <a:spLocks/>
          </p:cNvSpPr>
          <p:nvPr/>
        </p:nvSpPr>
        <p:spPr>
          <a:xfrm>
            <a:off x="231186" y="88508"/>
            <a:ext cx="10116016" cy="6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Obszary Tematyczne Dokumentu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B099AF9D-043A-41FF-83D6-76B600E64603}"/>
              </a:ext>
            </a:extLst>
          </p:cNvPr>
          <p:cNvSpPr/>
          <p:nvPr/>
        </p:nvSpPr>
        <p:spPr>
          <a:xfrm>
            <a:off x="0" y="6076950"/>
            <a:ext cx="12192000" cy="778630"/>
          </a:xfrm>
          <a:prstGeom prst="rect">
            <a:avLst/>
          </a:prstGeom>
          <a:solidFill>
            <a:srgbClr val="1B2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xmlns="" id="{012055FF-9CF8-4C02-8CAD-C528EF1CA08E}"/>
              </a:ext>
            </a:extLst>
          </p:cNvPr>
          <p:cNvSpPr txBox="1"/>
          <p:nvPr/>
        </p:nvSpPr>
        <p:spPr>
          <a:xfrm>
            <a:off x="614363" y="1588453"/>
            <a:ext cx="958841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>
                <a:latin typeface="Franklin Gothic Medium" panose="020B0603020102020204" pitchFamily="34" charset="0"/>
                <a:cs typeface="Calibri" panose="020F0502020204030204" pitchFamily="34" charset="0"/>
              </a:rPr>
              <a:t>Stan jakości powietrza;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>
                <a:latin typeface="Franklin Gothic Medium" panose="020B0603020102020204" pitchFamily="34" charset="0"/>
                <a:cs typeface="Calibri" panose="020F0502020204030204" pitchFamily="34" charset="0"/>
              </a:rPr>
              <a:t>Analiza systemu komunikacyjnego Wrocławia;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>
                <a:latin typeface="Franklin Gothic Medium" panose="020B0603020102020204" pitchFamily="34" charset="0"/>
                <a:cs typeface="Calibri" panose="020F0502020204030204" pitchFamily="34" charset="0"/>
              </a:rPr>
              <a:t>Analiza systemu energetycznego Wrocławia;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>
                <a:latin typeface="Franklin Gothic Medium" panose="020B0603020102020204" pitchFamily="34" charset="0"/>
                <a:cs typeface="Calibri" panose="020F0502020204030204" pitchFamily="34" charset="0"/>
              </a:rPr>
              <a:t>Przegląd powiązań z innymi miejskimi (i krajowymi) dokumentami strategicznymi;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>
                <a:latin typeface="Franklin Gothic Medium" panose="020B0603020102020204" pitchFamily="34" charset="0"/>
                <a:cs typeface="Calibri" panose="020F0502020204030204" pitchFamily="34" charset="0"/>
              </a:rPr>
              <a:t>Cele i wizje w obszarze elektromobilności;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>
                <a:latin typeface="Franklin Gothic Medium" panose="020B0603020102020204" pitchFamily="34" charset="0"/>
                <a:cs typeface="Calibri" panose="020F0502020204030204" pitchFamily="34" charset="0"/>
              </a:rPr>
              <a:t>Plan działań;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pl-PL" sz="2000" b="1" dirty="0">
                <a:latin typeface="Franklin Gothic Medium" panose="020B0603020102020204" pitchFamily="34" charset="0"/>
                <a:cs typeface="Calibri" panose="020F0502020204030204" pitchFamily="34" charset="0"/>
              </a:rPr>
              <a:t>Efekt ekologiczny wdrożenia strategii;</a:t>
            </a:r>
          </a:p>
          <a:p>
            <a:pPr algn="ctr"/>
            <a:endParaRPr lang="pl-PL" sz="2800" b="1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423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2CEC58D-FA31-4EBB-A874-D3E8F4AD7B13}"/>
              </a:ext>
            </a:extLst>
          </p:cNvPr>
          <p:cNvSpPr/>
          <p:nvPr/>
        </p:nvSpPr>
        <p:spPr>
          <a:xfrm>
            <a:off x="0" y="0"/>
            <a:ext cx="12192000" cy="854830"/>
          </a:xfrm>
          <a:prstGeom prst="rect">
            <a:avLst/>
          </a:prstGeom>
          <a:solidFill>
            <a:srgbClr val="2579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xmlns="" id="{940FA9B2-F74D-46AE-AF75-7EA673F5747D}"/>
              </a:ext>
            </a:extLst>
          </p:cNvPr>
          <p:cNvSpPr txBox="1">
            <a:spLocks/>
          </p:cNvSpPr>
          <p:nvPr/>
        </p:nvSpPr>
        <p:spPr>
          <a:xfrm>
            <a:off x="126682" y="116613"/>
            <a:ext cx="11474173" cy="6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28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Wrocławska Strategia Rozwoju Elektromobilności 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B099AF9D-043A-41FF-83D6-76B600E64603}"/>
              </a:ext>
            </a:extLst>
          </p:cNvPr>
          <p:cNvSpPr/>
          <p:nvPr/>
        </p:nvSpPr>
        <p:spPr>
          <a:xfrm>
            <a:off x="0" y="6076950"/>
            <a:ext cx="12192000" cy="778630"/>
          </a:xfrm>
          <a:prstGeom prst="rect">
            <a:avLst/>
          </a:prstGeom>
          <a:solidFill>
            <a:srgbClr val="1B2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xmlns="" id="{0E602B1C-DD08-4EEF-8E1E-84B974668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562372"/>
              </p:ext>
            </p:extLst>
          </p:nvPr>
        </p:nvGraphicFramePr>
        <p:xfrm>
          <a:off x="2508308" y="1484851"/>
          <a:ext cx="7493233" cy="4422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F96ACA49-A53F-418E-84AE-CF89191A0356}"/>
              </a:ext>
            </a:extLst>
          </p:cNvPr>
          <p:cNvSpPr txBox="1"/>
          <p:nvPr/>
        </p:nvSpPr>
        <p:spPr>
          <a:xfrm>
            <a:off x="313390" y="1024568"/>
            <a:ext cx="98792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dirty="0">
                <a:latin typeface="Franklin Gothic Medium" panose="020B0603020102020204" pitchFamily="34" charset="0"/>
              </a:rPr>
              <a:t>Strategia elektromobilności łączy elementy kilku dokumentów</a:t>
            </a:r>
          </a:p>
        </p:txBody>
      </p:sp>
    </p:spTree>
    <p:extLst>
      <p:ext uri="{BB962C8B-B14F-4D97-AF65-F5344CB8AC3E}">
        <p14:creationId xmlns:p14="http://schemas.microsoft.com/office/powerpoint/2010/main" val="2618414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2CEC58D-FA31-4EBB-A874-D3E8F4AD7B13}"/>
              </a:ext>
            </a:extLst>
          </p:cNvPr>
          <p:cNvSpPr/>
          <p:nvPr/>
        </p:nvSpPr>
        <p:spPr>
          <a:xfrm>
            <a:off x="0" y="0"/>
            <a:ext cx="12192000" cy="854830"/>
          </a:xfrm>
          <a:prstGeom prst="rect">
            <a:avLst/>
          </a:prstGeom>
          <a:solidFill>
            <a:srgbClr val="2579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xmlns="" id="{940FA9B2-F74D-46AE-AF75-7EA673F5747D}"/>
              </a:ext>
            </a:extLst>
          </p:cNvPr>
          <p:cNvSpPr txBox="1">
            <a:spLocks/>
          </p:cNvSpPr>
          <p:nvPr/>
        </p:nvSpPr>
        <p:spPr>
          <a:xfrm>
            <a:off x="614363" y="88508"/>
            <a:ext cx="10116016" cy="6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Element środowiskowy </a:t>
            </a:r>
          </a:p>
          <a:p>
            <a:pPr algn="l"/>
            <a:r>
              <a:rPr lang="pl-PL" sz="3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– każdy pojazd elektryczny to poprawa jakości powietrza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B099AF9D-043A-41FF-83D6-76B600E64603}"/>
              </a:ext>
            </a:extLst>
          </p:cNvPr>
          <p:cNvSpPr/>
          <p:nvPr/>
        </p:nvSpPr>
        <p:spPr>
          <a:xfrm>
            <a:off x="0" y="6076950"/>
            <a:ext cx="12192000" cy="778630"/>
          </a:xfrm>
          <a:prstGeom prst="rect">
            <a:avLst/>
          </a:prstGeom>
          <a:solidFill>
            <a:srgbClr val="1B2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31F08EF-760E-42F5-A9F8-644C164AAA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79232" y="1044377"/>
            <a:ext cx="5411470" cy="2159635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8B1045BF-BD74-4060-9A45-E8CD14C0A3C7}"/>
              </a:ext>
            </a:extLst>
          </p:cNvPr>
          <p:cNvSpPr txBox="1"/>
          <p:nvPr/>
        </p:nvSpPr>
        <p:spPr>
          <a:xfrm>
            <a:off x="379232" y="3204012"/>
            <a:ext cx="5348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Stężenia średniodobowe (24-godzinne) pyłu PM10 we Wrocławiu w 2018 r. </a:t>
            </a:r>
            <a:br>
              <a:rPr lang="pl-PL" sz="1000" dirty="0"/>
            </a:br>
            <a:r>
              <a:rPr lang="pl-PL" sz="1000" dirty="0"/>
              <a:t>[źródło: „Jakość powietrza na obszarze Wrocławia. Informacja za rok 2018 na podstawie Państwowego Monitoringu Środowiska”]</a:t>
            </a: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D4CE5BC-1CC7-42F8-B614-96C54D2C8775}"/>
              </a:ext>
            </a:extLst>
          </p:cNvPr>
          <p:cNvSpPr txBox="1"/>
          <p:nvPr/>
        </p:nvSpPr>
        <p:spPr>
          <a:xfrm>
            <a:off x="6898548" y="4623166"/>
            <a:ext cx="53483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Stężenia dwutlenku azotu – główne źródło to spaliny ze środków transportu samochodowego . </a:t>
            </a:r>
            <a:br>
              <a:rPr lang="pl-PL" sz="1000" dirty="0"/>
            </a:br>
            <a:r>
              <a:rPr lang="pl-PL" sz="1000" dirty="0"/>
              <a:t>[źródło: „Jakość powietrza na obszarze Wrocławia. Informacja za rok 2018 na podstawie Państwowego Monitoringu Środowiska”]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980D4D27-2E7A-47AE-B7B0-A59691A4647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898548" y="2210801"/>
            <a:ext cx="4560570" cy="2412365"/>
          </a:xfrm>
          <a:prstGeom prst="rect">
            <a:avLst/>
          </a:prstGeom>
        </p:spPr>
      </p:pic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xmlns="" id="{E6CFD4C6-EE74-4904-BE86-8662982B7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8057229"/>
              </p:ext>
            </p:extLst>
          </p:nvPr>
        </p:nvGraphicFramePr>
        <p:xfrm>
          <a:off x="316140" y="4412782"/>
          <a:ext cx="5754370" cy="978154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67130">
                  <a:extLst>
                    <a:ext uri="{9D8B030D-6E8A-4147-A177-3AD203B41FA5}">
                      <a16:colId xmlns:a16="http://schemas.microsoft.com/office/drawing/2014/main" xmlns="" val="3720783473"/>
                    </a:ext>
                  </a:extLst>
                </a:gridCol>
                <a:gridCol w="916940">
                  <a:extLst>
                    <a:ext uri="{9D8B030D-6E8A-4147-A177-3AD203B41FA5}">
                      <a16:colId xmlns:a16="http://schemas.microsoft.com/office/drawing/2014/main" xmlns="" val="231743916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xmlns="" val="761482112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xmlns="" val="2605741756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xmlns="" val="2756313314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xmlns="" val="1599907985"/>
                    </a:ext>
                  </a:extLst>
                </a:gridCol>
              </a:tblGrid>
              <a:tr h="1790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 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2015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2016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2018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/>
                </a:tc>
                <a:extLst>
                  <a:ext uri="{0D108BD9-81ED-4DB2-BD59-A6C34878D82A}">
                    <a16:rowId xmlns:a16="http://schemas.microsoft.com/office/drawing/2014/main" xmlns="" val="347521668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Pojazdy elektryczne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22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60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280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798</a:t>
                      </a:r>
                      <a:endParaRPr lang="pl-PL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(w tym 480 skuterów)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92460097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Pojazdy hybrydowe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14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497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973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1798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3236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/>
                </a:tc>
                <a:extLst>
                  <a:ext uri="{0D108BD9-81ED-4DB2-BD59-A6C34878D82A}">
                    <a16:rowId xmlns:a16="http://schemas.microsoft.com/office/drawing/2014/main" xmlns="" val="2026936069"/>
                  </a:ext>
                </a:extLst>
              </a:tr>
            </a:tbl>
          </a:graphicData>
        </a:graphic>
      </p:graphicFrame>
      <p:sp>
        <p:nvSpPr>
          <p:cNvPr id="8" name="Prostokąt 7">
            <a:extLst>
              <a:ext uri="{FF2B5EF4-FFF2-40B4-BE49-F238E27FC236}">
                <a16:creationId xmlns:a16="http://schemas.microsoft.com/office/drawing/2014/main" xmlns="" id="{C0867901-0988-421A-9172-0B88C5C95667}"/>
              </a:ext>
            </a:extLst>
          </p:cNvPr>
          <p:cNvSpPr/>
          <p:nvPr/>
        </p:nvSpPr>
        <p:spPr>
          <a:xfrm>
            <a:off x="246472" y="5365447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Pojazdy o napędzie elektrycznym zarejestrowane we Wrocławiu w latach 2014-2018</a:t>
            </a:r>
            <a:endParaRPr lang="pl-PL" sz="1000" dirty="0"/>
          </a:p>
        </p:txBody>
      </p:sp>
    </p:spTree>
    <p:extLst>
      <p:ext uri="{BB962C8B-B14F-4D97-AF65-F5344CB8AC3E}">
        <p14:creationId xmlns:p14="http://schemas.microsoft.com/office/powerpoint/2010/main" val="18425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2CEC58D-FA31-4EBB-A874-D3E8F4AD7B13}"/>
              </a:ext>
            </a:extLst>
          </p:cNvPr>
          <p:cNvSpPr/>
          <p:nvPr/>
        </p:nvSpPr>
        <p:spPr>
          <a:xfrm>
            <a:off x="0" y="0"/>
            <a:ext cx="12192000" cy="854830"/>
          </a:xfrm>
          <a:prstGeom prst="rect">
            <a:avLst/>
          </a:prstGeom>
          <a:solidFill>
            <a:srgbClr val="2579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xmlns="" id="{940FA9B2-F74D-46AE-AF75-7EA673F5747D}"/>
              </a:ext>
            </a:extLst>
          </p:cNvPr>
          <p:cNvSpPr txBox="1">
            <a:spLocks/>
          </p:cNvSpPr>
          <p:nvPr/>
        </p:nvSpPr>
        <p:spPr>
          <a:xfrm>
            <a:off x="614363" y="88508"/>
            <a:ext cx="10116016" cy="6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Element analityczny</a:t>
            </a:r>
          </a:p>
          <a:p>
            <a:pPr algn="l"/>
            <a:r>
              <a:rPr lang="pl-PL" sz="3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– każdy pojazd elektryczny to rosnące koszty energii 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B099AF9D-043A-41FF-83D6-76B600E64603}"/>
              </a:ext>
            </a:extLst>
          </p:cNvPr>
          <p:cNvSpPr/>
          <p:nvPr/>
        </p:nvSpPr>
        <p:spPr>
          <a:xfrm>
            <a:off x="0" y="6076950"/>
            <a:ext cx="12192000" cy="778630"/>
          </a:xfrm>
          <a:prstGeom prst="rect">
            <a:avLst/>
          </a:prstGeom>
          <a:solidFill>
            <a:srgbClr val="1B2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4" name="Wykres 13">
            <a:extLst>
              <a:ext uri="{FF2B5EF4-FFF2-40B4-BE49-F238E27FC236}">
                <a16:creationId xmlns:a16="http://schemas.microsoft.com/office/drawing/2014/main" xmlns="" id="{A2D54659-B357-42F1-8A3A-128CA95AF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650470"/>
              </p:ext>
            </p:extLst>
          </p:nvPr>
        </p:nvGraphicFramePr>
        <p:xfrm>
          <a:off x="7045233" y="2771476"/>
          <a:ext cx="4509409" cy="25355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xmlns="" id="{BC16A2F8-6D02-4F05-9039-96A0842A39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459659"/>
              </p:ext>
            </p:extLst>
          </p:nvPr>
        </p:nvGraphicFramePr>
        <p:xfrm>
          <a:off x="342717" y="3524292"/>
          <a:ext cx="5753736" cy="81534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167259">
                  <a:extLst>
                    <a:ext uri="{9D8B030D-6E8A-4147-A177-3AD203B41FA5}">
                      <a16:colId xmlns:a16="http://schemas.microsoft.com/office/drawing/2014/main" xmlns="" val="3363103227"/>
                    </a:ext>
                  </a:extLst>
                </a:gridCol>
                <a:gridCol w="1708974">
                  <a:extLst>
                    <a:ext uri="{9D8B030D-6E8A-4147-A177-3AD203B41FA5}">
                      <a16:colId xmlns:a16="http://schemas.microsoft.com/office/drawing/2014/main" xmlns="" val="1815335484"/>
                    </a:ext>
                  </a:extLst>
                </a:gridCol>
                <a:gridCol w="1438434">
                  <a:extLst>
                    <a:ext uri="{9D8B030D-6E8A-4147-A177-3AD203B41FA5}">
                      <a16:colId xmlns:a16="http://schemas.microsoft.com/office/drawing/2014/main" xmlns="" val="200464919"/>
                    </a:ext>
                  </a:extLst>
                </a:gridCol>
                <a:gridCol w="1439069">
                  <a:extLst>
                    <a:ext uri="{9D8B030D-6E8A-4147-A177-3AD203B41FA5}">
                      <a16:colId xmlns:a16="http://schemas.microsoft.com/office/drawing/2014/main" xmlns="" val="417346586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Termin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Wymagany udział pojazdów zeroemisyjnych we flocie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Łącznu stan floty miejskiej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Minimalna liczba pojazdów zeroemisyjnych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08411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 stycznia 2022 r.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10%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9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931575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1 stycznia 2025 r.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30%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>
                          <a:effectLst/>
                        </a:rPr>
                        <a:t>90</a:t>
                      </a:r>
                      <a:endParaRPr lang="pl-P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l-PL" sz="1000" dirty="0">
                          <a:effectLst/>
                        </a:rPr>
                        <a:t>27</a:t>
                      </a:r>
                      <a:endParaRPr lang="pl-P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21248095"/>
                  </a:ext>
                </a:extLst>
              </a:tr>
            </a:tbl>
          </a:graphicData>
        </a:graphic>
      </p:graphicFrame>
      <p:sp>
        <p:nvSpPr>
          <p:cNvPr id="15" name="Prostokąt 14">
            <a:extLst>
              <a:ext uri="{FF2B5EF4-FFF2-40B4-BE49-F238E27FC236}">
                <a16:creationId xmlns:a16="http://schemas.microsoft.com/office/drawing/2014/main" xmlns="" id="{F1EA91C0-D273-4AFB-9D9B-482EB3A6823F}"/>
              </a:ext>
            </a:extLst>
          </p:cNvPr>
          <p:cNvSpPr/>
          <p:nvPr/>
        </p:nvSpPr>
        <p:spPr>
          <a:xfrm>
            <a:off x="342717" y="4383813"/>
            <a:ext cx="58913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l-PL" sz="1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Wymagany udział pojazdów zeroemisyjnych we flocie miejskiej zgodnie z zapisami Ustawy o elektromobilności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xmlns="" id="{16FB9C68-8EEA-409A-8AB1-48462935D0E5}"/>
              </a:ext>
            </a:extLst>
          </p:cNvPr>
          <p:cNvSpPr/>
          <p:nvPr/>
        </p:nvSpPr>
        <p:spPr>
          <a:xfrm>
            <a:off x="6982643" y="5275597"/>
            <a:ext cx="46721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pl-PL" sz="1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Roczny wzrost kosztów energii elektrycznej w przypadku przejścia w komunikacji </a:t>
            </a:r>
            <a:br>
              <a:rPr lang="pl-PL" sz="1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000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autobusy elektryczne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F6FBA302-2E8A-423C-8CB2-2CFBA73C0C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8459694"/>
              </p:ext>
            </p:extLst>
          </p:nvPr>
        </p:nvGraphicFramePr>
        <p:xfrm>
          <a:off x="342717" y="935630"/>
          <a:ext cx="11013258" cy="175504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754563">
                  <a:extLst>
                    <a:ext uri="{9D8B030D-6E8A-4147-A177-3AD203B41FA5}">
                      <a16:colId xmlns:a16="http://schemas.microsoft.com/office/drawing/2014/main" xmlns="" val="2095808460"/>
                    </a:ext>
                  </a:extLst>
                </a:gridCol>
                <a:gridCol w="1228133">
                  <a:extLst>
                    <a:ext uri="{9D8B030D-6E8A-4147-A177-3AD203B41FA5}">
                      <a16:colId xmlns:a16="http://schemas.microsoft.com/office/drawing/2014/main" xmlns="" val="1435061006"/>
                    </a:ext>
                  </a:extLst>
                </a:gridCol>
                <a:gridCol w="888050">
                  <a:extLst>
                    <a:ext uri="{9D8B030D-6E8A-4147-A177-3AD203B41FA5}">
                      <a16:colId xmlns:a16="http://schemas.microsoft.com/office/drawing/2014/main" xmlns="" val="2833752997"/>
                    </a:ext>
                  </a:extLst>
                </a:gridCol>
                <a:gridCol w="1062446">
                  <a:extLst>
                    <a:ext uri="{9D8B030D-6E8A-4147-A177-3AD203B41FA5}">
                      <a16:colId xmlns:a16="http://schemas.microsoft.com/office/drawing/2014/main" xmlns="" val="829157414"/>
                    </a:ext>
                  </a:extLst>
                </a:gridCol>
                <a:gridCol w="1480457">
                  <a:extLst>
                    <a:ext uri="{9D8B030D-6E8A-4147-A177-3AD203B41FA5}">
                      <a16:colId xmlns:a16="http://schemas.microsoft.com/office/drawing/2014/main" xmlns="" val="2622970932"/>
                    </a:ext>
                  </a:extLst>
                </a:gridCol>
                <a:gridCol w="1706880">
                  <a:extLst>
                    <a:ext uri="{9D8B030D-6E8A-4147-A177-3AD203B41FA5}">
                      <a16:colId xmlns:a16="http://schemas.microsoft.com/office/drawing/2014/main" xmlns="" val="140518644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469843831"/>
                    </a:ext>
                  </a:extLst>
                </a:gridCol>
                <a:gridCol w="1326082">
                  <a:extLst>
                    <a:ext uri="{9D8B030D-6E8A-4147-A177-3AD203B41FA5}">
                      <a16:colId xmlns:a16="http://schemas.microsoft.com/office/drawing/2014/main" xmlns="" val="2131183742"/>
                    </a:ext>
                  </a:extLst>
                </a:gridCol>
                <a:gridCol w="1652247">
                  <a:extLst>
                    <a:ext uri="{9D8B030D-6E8A-4147-A177-3AD203B41FA5}">
                      <a16:colId xmlns:a16="http://schemas.microsoft.com/office/drawing/2014/main" xmlns="" val="1660296578"/>
                    </a:ext>
                  </a:extLst>
                </a:gridCol>
              </a:tblGrid>
              <a:tr h="945421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Rok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Wymagany udział pojazdów zeroemisyjnych we flocie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Stan taboru MPK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Pojazdy podwykonawców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Minimalna wymagana liczba pojazdów zeroemisyjnych we flocie MPK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Minimalna wymagana liczba pojazdów zeroemisyjnych razem z podwykonawcami</a:t>
                      </a:r>
                      <a:endParaRPr lang="pl-PL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Roczne zużycie energii [MWh]</a:t>
                      </a:r>
                      <a:endParaRPr lang="pl-PL" sz="10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Ilość ładowarek plug-in 80 kW (2x40 kW)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Ilość pantografów 300 kW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86901827"/>
                  </a:ext>
                </a:extLst>
              </a:tr>
              <a:tr h="209550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2021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 dirty="0">
                          <a:effectLst/>
                        </a:rPr>
                        <a:t>5%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329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17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22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3 504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10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3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8175943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2023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329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43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7 304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21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7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32089571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2025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20%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329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66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86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18 490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40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14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27712725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2028</a:t>
                      </a:r>
                      <a:endParaRPr lang="pl-PL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30%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329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100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99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000" u="none" strike="noStrike">
                          <a:effectLst/>
                        </a:rPr>
                        <a:t>129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36 220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>
                          <a:effectLst/>
                        </a:rPr>
                        <a:t>60</a:t>
                      </a:r>
                      <a:endParaRPr lang="pl-PL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l-PL" sz="1000" u="none" strike="noStrike" dirty="0">
                          <a:effectLst/>
                        </a:rPr>
                        <a:t>21</a:t>
                      </a:r>
                      <a:endParaRPr lang="pl-PL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760829964"/>
                  </a:ext>
                </a:extLst>
              </a:tr>
            </a:tbl>
          </a:graphicData>
        </a:graphic>
      </p:graphicFrame>
      <p:sp>
        <p:nvSpPr>
          <p:cNvPr id="6" name="Prostokąt 5">
            <a:extLst>
              <a:ext uri="{FF2B5EF4-FFF2-40B4-BE49-F238E27FC236}">
                <a16:creationId xmlns:a16="http://schemas.microsoft.com/office/drawing/2014/main" xmlns="" id="{CFE358E5-A32A-4106-9706-9F655DDE7F31}"/>
              </a:ext>
            </a:extLst>
          </p:cNvPr>
          <p:cNvSpPr/>
          <p:nvPr/>
        </p:nvSpPr>
        <p:spPr>
          <a:xfrm>
            <a:off x="331931" y="2690676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/>
              <a:t>* dane na dzień 1.03.2020  z uwagi na prowadzone inwestycje podane wartości taboru mogą zmieniać się w czasie</a:t>
            </a:r>
          </a:p>
        </p:txBody>
      </p:sp>
    </p:spTree>
    <p:extLst>
      <p:ext uri="{BB962C8B-B14F-4D97-AF65-F5344CB8AC3E}">
        <p14:creationId xmlns:p14="http://schemas.microsoft.com/office/powerpoint/2010/main" val="4156399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2CEC58D-FA31-4EBB-A874-D3E8F4AD7B13}"/>
              </a:ext>
            </a:extLst>
          </p:cNvPr>
          <p:cNvSpPr/>
          <p:nvPr/>
        </p:nvSpPr>
        <p:spPr>
          <a:xfrm>
            <a:off x="0" y="0"/>
            <a:ext cx="12192000" cy="854830"/>
          </a:xfrm>
          <a:prstGeom prst="rect">
            <a:avLst/>
          </a:prstGeom>
          <a:solidFill>
            <a:srgbClr val="2579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xmlns="" id="{940FA9B2-F74D-46AE-AF75-7EA673F5747D}"/>
              </a:ext>
            </a:extLst>
          </p:cNvPr>
          <p:cNvSpPr txBox="1">
            <a:spLocks/>
          </p:cNvSpPr>
          <p:nvPr/>
        </p:nvSpPr>
        <p:spPr>
          <a:xfrm>
            <a:off x="161517" y="141356"/>
            <a:ext cx="10116016" cy="6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Element strategiczny</a:t>
            </a:r>
          </a:p>
          <a:p>
            <a:pPr algn="l"/>
            <a:r>
              <a:rPr lang="pl-PL" sz="3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- cele wskazane w dokumencie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B099AF9D-043A-41FF-83D6-76B600E64603}"/>
              </a:ext>
            </a:extLst>
          </p:cNvPr>
          <p:cNvSpPr/>
          <p:nvPr/>
        </p:nvSpPr>
        <p:spPr>
          <a:xfrm>
            <a:off x="0" y="6076950"/>
            <a:ext cx="12192000" cy="778630"/>
          </a:xfrm>
          <a:prstGeom prst="rect">
            <a:avLst/>
          </a:prstGeom>
          <a:solidFill>
            <a:srgbClr val="1B2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BFEBEAB0-0157-42B6-B0DB-D25F6123FF2C}"/>
              </a:ext>
            </a:extLst>
          </p:cNvPr>
          <p:cNvSpPr txBox="1"/>
          <p:nvPr/>
        </p:nvSpPr>
        <p:spPr>
          <a:xfrm>
            <a:off x="2047875" y="1659285"/>
            <a:ext cx="830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/>
              <a:t>I	Zero- i niskoemisyjna komunikacja miejska</a:t>
            </a:r>
          </a:p>
          <a:p>
            <a:endParaRPr lang="pl-PL" sz="3200" dirty="0"/>
          </a:p>
          <a:p>
            <a:r>
              <a:rPr lang="pl-PL" sz="3200" dirty="0"/>
              <a:t>II	</a:t>
            </a:r>
            <a:r>
              <a:rPr lang="pl-PL" sz="3200" dirty="0" err="1"/>
              <a:t>Elektromobilny</a:t>
            </a:r>
            <a:r>
              <a:rPr lang="pl-PL" sz="3200" dirty="0"/>
              <a:t> samorząd</a:t>
            </a:r>
          </a:p>
          <a:p>
            <a:endParaRPr lang="pl-PL" sz="3200" dirty="0"/>
          </a:p>
          <a:p>
            <a:r>
              <a:rPr lang="pl-PL" sz="3200" dirty="0"/>
              <a:t>III	</a:t>
            </a:r>
            <a:r>
              <a:rPr lang="pl-PL" sz="3200" dirty="0" err="1"/>
              <a:t>Elektromobilny</a:t>
            </a:r>
            <a:r>
              <a:rPr lang="pl-PL" sz="3200" dirty="0"/>
              <a:t> mieszkaniec</a:t>
            </a:r>
          </a:p>
          <a:p>
            <a:endParaRPr lang="pl-PL" sz="3200" dirty="0"/>
          </a:p>
          <a:p>
            <a:r>
              <a:rPr lang="pl-PL" sz="3200" dirty="0"/>
              <a:t>IV	Inteligentne miasto</a:t>
            </a:r>
          </a:p>
        </p:txBody>
      </p:sp>
      <p:pic>
        <p:nvPicPr>
          <p:cNvPr id="18" name="Grafika 87">
            <a:extLst>
              <a:ext uri="{FF2B5EF4-FFF2-40B4-BE49-F238E27FC236}">
                <a16:creationId xmlns:a16="http://schemas.microsoft.com/office/drawing/2014/main" xmlns="" id="{E2411323-62D0-481F-BEAA-26389A30A11B}"/>
              </a:ext>
            </a:extLst>
          </p:cNvPr>
          <p:cNvPicPr/>
          <p:nvPr/>
        </p:nvPicPr>
        <p:blipFill rotWithShape="1">
          <a:blip r:embed="rId2" cstate="print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21827"/>
          <a:stretch/>
        </p:blipFill>
        <p:spPr bwMode="auto">
          <a:xfrm>
            <a:off x="300037" y="1400354"/>
            <a:ext cx="881062" cy="12412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fika 88">
            <a:extLst>
              <a:ext uri="{FF2B5EF4-FFF2-40B4-BE49-F238E27FC236}">
                <a16:creationId xmlns:a16="http://schemas.microsoft.com/office/drawing/2014/main" xmlns="" id="{F975AF45-0DD2-4604-AF16-16DDA75C3B86}"/>
              </a:ext>
            </a:extLst>
          </p:cNvPr>
          <p:cNvPicPr/>
          <p:nvPr/>
        </p:nvPicPr>
        <p:blipFill rotWithShape="1">
          <a:blip r:embed="rId4" cstate="print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b="16757"/>
          <a:stretch/>
        </p:blipFill>
        <p:spPr bwMode="auto">
          <a:xfrm>
            <a:off x="1104900" y="2402771"/>
            <a:ext cx="788006" cy="1134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a 89">
            <a:extLst>
              <a:ext uri="{FF2B5EF4-FFF2-40B4-BE49-F238E27FC236}">
                <a16:creationId xmlns:a16="http://schemas.microsoft.com/office/drawing/2014/main" xmlns="" id="{E4BC0F71-189C-4F11-BC29-9E6558C08752}"/>
              </a:ext>
            </a:extLst>
          </p:cNvPr>
          <p:cNvPicPr/>
          <p:nvPr/>
        </p:nvPicPr>
        <p:blipFill rotWithShape="1">
          <a:blip r:embed="rId6" cstate="print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 b="16757"/>
          <a:stretch/>
        </p:blipFill>
        <p:spPr bwMode="auto">
          <a:xfrm>
            <a:off x="316894" y="3412727"/>
            <a:ext cx="788006" cy="11341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a 90">
            <a:extLst>
              <a:ext uri="{FF2B5EF4-FFF2-40B4-BE49-F238E27FC236}">
                <a16:creationId xmlns:a16="http://schemas.microsoft.com/office/drawing/2014/main" xmlns="" id="{7FA3DF0C-5DFC-4939-A51B-B33A11A1437B}"/>
              </a:ext>
            </a:extLst>
          </p:cNvPr>
          <p:cNvPicPr/>
          <p:nvPr/>
        </p:nvPicPr>
        <p:blipFill rotWithShape="1">
          <a:blip r:embed="rId8" cstate="print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 b="16757"/>
          <a:stretch/>
        </p:blipFill>
        <p:spPr bwMode="auto">
          <a:xfrm>
            <a:off x="1104900" y="4333254"/>
            <a:ext cx="788007" cy="9786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5935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xmlns="" id="{62CEC58D-FA31-4EBB-A874-D3E8F4AD7B13}"/>
              </a:ext>
            </a:extLst>
          </p:cNvPr>
          <p:cNvSpPr/>
          <p:nvPr/>
        </p:nvSpPr>
        <p:spPr>
          <a:xfrm>
            <a:off x="0" y="0"/>
            <a:ext cx="12192000" cy="854830"/>
          </a:xfrm>
          <a:prstGeom prst="rect">
            <a:avLst/>
          </a:prstGeom>
          <a:solidFill>
            <a:srgbClr val="2579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3">
            <a:extLst>
              <a:ext uri="{FF2B5EF4-FFF2-40B4-BE49-F238E27FC236}">
                <a16:creationId xmlns:a16="http://schemas.microsoft.com/office/drawing/2014/main" xmlns="" id="{940FA9B2-F74D-46AE-AF75-7EA673F5747D}"/>
              </a:ext>
            </a:extLst>
          </p:cNvPr>
          <p:cNvSpPr txBox="1">
            <a:spLocks/>
          </p:cNvSpPr>
          <p:nvPr/>
        </p:nvSpPr>
        <p:spPr>
          <a:xfrm>
            <a:off x="205060" y="0"/>
            <a:ext cx="11464426" cy="67781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l-PL" sz="3200" dirty="0">
                <a:solidFill>
                  <a:schemeClr val="bg1"/>
                </a:solidFill>
                <a:latin typeface="Franklin Gothic Heavy" panose="020B0903020102020204" pitchFamily="34" charset="0"/>
              </a:rPr>
              <a:t>Harmonogram realizowanych i planowanych do wdrożenia działań*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xmlns="" id="{B099AF9D-043A-41FF-83D6-76B600E64603}"/>
              </a:ext>
            </a:extLst>
          </p:cNvPr>
          <p:cNvSpPr/>
          <p:nvPr/>
        </p:nvSpPr>
        <p:spPr>
          <a:xfrm>
            <a:off x="0" y="6076950"/>
            <a:ext cx="12192000" cy="778630"/>
          </a:xfrm>
          <a:prstGeom prst="rect">
            <a:avLst/>
          </a:prstGeom>
          <a:solidFill>
            <a:srgbClr val="1B21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6D70D6F9-778A-40F7-A36D-D66337D4269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6213"/>
          <a:stretch/>
        </p:blipFill>
        <p:spPr>
          <a:xfrm>
            <a:off x="0" y="700941"/>
            <a:ext cx="12192000" cy="5133613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xmlns="" id="{5CFA2320-B829-42CB-90D5-43C2409CEE80}"/>
              </a:ext>
            </a:extLst>
          </p:cNvPr>
          <p:cNvSpPr txBox="1"/>
          <p:nvPr/>
        </p:nvSpPr>
        <p:spPr>
          <a:xfrm>
            <a:off x="0" y="5821422"/>
            <a:ext cx="87191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200" i="1" dirty="0"/>
              <a:t>*Realizacja działań wskazanych w harmonogramie związana jest i uzależniona od </a:t>
            </a:r>
            <a:r>
              <a:rPr lang="pl-PL" sz="1100" i="1" dirty="0"/>
              <a:t>pozyskania</a:t>
            </a:r>
            <a:r>
              <a:rPr lang="pl-PL" sz="1200" i="1" dirty="0"/>
              <a:t> środków z zewnętrznych źródeł finansowania</a:t>
            </a:r>
          </a:p>
        </p:txBody>
      </p:sp>
    </p:spTree>
    <p:extLst>
      <p:ext uri="{BB962C8B-B14F-4D97-AF65-F5344CB8AC3E}">
        <p14:creationId xmlns:p14="http://schemas.microsoft.com/office/powerpoint/2010/main" val="266409262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418</Words>
  <Application>Microsoft Office PowerPoint</Application>
  <PresentationFormat>Niestandardowy</PresentationFormat>
  <Paragraphs>122</Paragraphs>
  <Slides>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0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Mroskowiak</dc:creator>
  <cp:lastModifiedBy>Tomek</cp:lastModifiedBy>
  <cp:revision>22</cp:revision>
  <dcterms:created xsi:type="dcterms:W3CDTF">2020-04-21T20:22:56Z</dcterms:created>
  <dcterms:modified xsi:type="dcterms:W3CDTF">2020-05-18T11:57:26Z</dcterms:modified>
</cp:coreProperties>
</file>